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1" r:id="rId3"/>
    <p:sldId id="281" r:id="rId4"/>
    <p:sldId id="257" r:id="rId5"/>
    <p:sldId id="259" r:id="rId6"/>
    <p:sldId id="266" r:id="rId7"/>
    <p:sldId id="267" r:id="rId8"/>
    <p:sldId id="276" r:id="rId9"/>
    <p:sldId id="277" r:id="rId10"/>
    <p:sldId id="282" r:id="rId11"/>
    <p:sldId id="278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275" r:id="rId23"/>
    <p:sldId id="296" r:id="rId24"/>
    <p:sldId id="298" r:id="rId25"/>
    <p:sldId id="299" r:id="rId26"/>
    <p:sldId id="26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817" autoAdjust="0"/>
  </p:normalViewPr>
  <p:slideViewPr>
    <p:cSldViewPr>
      <p:cViewPr varScale="1">
        <p:scale>
          <a:sx n="79" d="100"/>
          <a:sy n="79" d="100"/>
        </p:scale>
        <p:origin x="17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22B22-81B2-426B-B13F-917D5E416A93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0819A-7291-4B76-8FE1-C8D3FE5A5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6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Geleneksel Medya Tanımı Yap (</a:t>
            </a:r>
            <a:r>
              <a:rPr lang="tr-TR" dirty="0" err="1" smtClean="0"/>
              <a:t>Radyo,TV</a:t>
            </a:r>
            <a:r>
              <a:rPr lang="tr-TR" dirty="0" smtClean="0"/>
              <a:t>, Gazete)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6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2800"/>
              <a:buFont typeface="Arial" panose="020B0604020202020204" pitchFamily="34" charset="0"/>
              <a:buNone/>
            </a:pP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Sosyal Medyanın Avantajları</a:t>
            </a:r>
          </a:p>
          <a:p>
            <a:pPr marL="228600" indent="-228600" algn="l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2800"/>
              <a:buFont typeface="Arial" panose="020B0604020202020204" pitchFamily="34" charset="0"/>
              <a:buChar char="•"/>
            </a:pP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iletişim sürecinde kullanıcıların hem alıcı hem de kaynak olması sebebiyle sürekli etkileşim içinde</a:t>
            </a:r>
            <a:r>
              <a:rPr lang="tr-TR" sz="1200" kern="1200" baseline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olunması</a:t>
            </a:r>
            <a:endParaRPr lang="tr-TR" sz="1200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pPr marL="228600" indent="-228600" algn="l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2800"/>
              <a:buFont typeface="Arial" panose="020B0604020202020204" pitchFamily="34" charset="0"/>
              <a:buChar char="•"/>
            </a:pP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kişilerin istediği zaman iletişime dahil olmasıyla</a:t>
            </a:r>
            <a:r>
              <a:rPr lang="tr-TR" sz="1200" kern="1200" baseline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zamansızlığı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ve</a:t>
            </a:r>
          </a:p>
          <a:p>
            <a:pPr marL="228600" indent="-228600" algn="l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2800"/>
              <a:buFont typeface="Arial" panose="020B0604020202020204" pitchFamily="34" charset="0"/>
              <a:buChar char="•"/>
            </a:pP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ister bireysel ister kitlesel iletişimde kullanılabilmesidir.</a:t>
            </a:r>
          </a:p>
          <a:p>
            <a:pPr marL="228600" indent="-228600" algn="l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2800"/>
              <a:buFont typeface="Arial" panose="020B0604020202020204" pitchFamily="34" charset="0"/>
              <a:buChar char="•"/>
            </a:pP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Bilgi teknolojilerinin hızla geliştiği günümüzde sosyal medya geleneksel medyaya göre etkileşim, zaman ve kitlesel erişim konusunda çok daha fazla avantaj sunabilmektedir</a:t>
            </a:r>
          </a:p>
          <a:p>
            <a:pPr marL="228600" indent="-228600" algn="l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2800"/>
              <a:buFont typeface="Arial" panose="020B0604020202020204" pitchFamily="34" charset="0"/>
              <a:buChar char="•"/>
            </a:pPr>
            <a:endParaRPr lang="tr-TR" dirty="0" smtClean="0">
              <a:effectLst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60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● Tüm sosyal medya aktivitelerinde şeffaf olacaklardır.</a:t>
            </a:r>
          </a:p>
          <a:p>
            <a:r>
              <a:rPr lang="tr-TR" dirty="0" smtClean="0"/>
              <a:t>● Geçerli gizlilik politikaları, bilişim güvenliği politikaları ve kanun, mevzuat vb.</a:t>
            </a:r>
          </a:p>
          <a:p>
            <a:r>
              <a:rPr lang="tr-TR" dirty="0" smtClean="0"/>
              <a:t>uyarınca kullanıcılarının gizliliğini koruyacaktır.</a:t>
            </a:r>
          </a:p>
          <a:p>
            <a:r>
              <a:rPr lang="tr-TR" dirty="0" smtClean="0"/>
              <a:t>● Telif hakları, ticari markalar, tanıtım hakları ve diğer üçüncü kişi haklarına</a:t>
            </a:r>
          </a:p>
          <a:p>
            <a:r>
              <a:rPr lang="tr-TR" dirty="0" smtClean="0"/>
              <a:t>saygı gösterecektir.</a:t>
            </a:r>
          </a:p>
          <a:p>
            <a:r>
              <a:rPr lang="tr-TR" dirty="0" smtClean="0"/>
              <a:t>● Teknoloji kullanımlarından sorumlu olacak ve kurumu, aşırı izleme</a:t>
            </a:r>
          </a:p>
          <a:p>
            <a:r>
              <a:rPr lang="tr-TR" dirty="0" smtClean="0"/>
              <a:t>yazılımları, reklam yazılımları, kötü amaçlı yazılımlar veya casus yazılımla</a:t>
            </a:r>
          </a:p>
          <a:p>
            <a:r>
              <a:rPr lang="tr-TR" dirty="0" smtClean="0"/>
              <a:t>kullanan herhangi bir kuruluş veya web sitesi ile bilerek birlik hâline</a:t>
            </a:r>
          </a:p>
          <a:p>
            <a:r>
              <a:rPr lang="tr-TR" dirty="0" smtClean="0"/>
              <a:t>getirmeyecektir.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80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- Belirlediği politikalara bağlı olarak Sosyal medyayı aktif biçimde kullanır. (Günlük, haftalık, aylık paylaşımlar, vb.)</a:t>
            </a:r>
          </a:p>
          <a:p>
            <a:r>
              <a:rPr lang="tr-TR" dirty="0" smtClean="0"/>
              <a:t>- Sosyal medya hesapları aracılığıyla, bağlı olduğu kurum ve birimler ile kütüphanecilik alanında paylaşım yapan hesapları takip eder.</a:t>
            </a:r>
          </a:p>
          <a:p>
            <a:r>
              <a:rPr lang="tr-TR" dirty="0" smtClean="0"/>
              <a:t>-Sosyal medya içeriklerinin hazırlanması, kontrolü ve paylaşımı gibi uygulamalarda kütüphane yönetimine bağlıdır.</a:t>
            </a:r>
          </a:p>
          <a:p>
            <a:r>
              <a:rPr lang="tr-TR" dirty="0" smtClean="0"/>
              <a:t> - Sosyal medya hesaplarının şifreleri sosyal medya hesaplarından sorumlu olan personelde bulundurur.</a:t>
            </a:r>
          </a:p>
          <a:p>
            <a:r>
              <a:rPr lang="tr-TR" dirty="0" smtClean="0"/>
              <a:t>- Sosyal medya hesaplarının ana platformlarında/duvarlarında üçüncü kişiler tarafından yapılan paylaşımlarda sorumluluk kabul etmemektedir.</a:t>
            </a:r>
          </a:p>
          <a:p>
            <a:r>
              <a:rPr lang="tr-TR" dirty="0" smtClean="0"/>
              <a:t>- Sosyal medya içeriklerine gelecek yorumlarda nefret söylemleri, hakaret, reklam ve istenmeyen içerikli gönderiler kaldırılır.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88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• Takvim esasına göre kütüphane kullanıcılarını bilgilendirmek ve takvime özel içerikleri derleyin,</a:t>
            </a:r>
          </a:p>
          <a:p>
            <a:pPr marL="0" indent="0">
              <a:buNone/>
            </a:pPr>
            <a:r>
              <a:rPr lang="tr-TR" dirty="0" smtClean="0"/>
              <a:t>• Kütüphane ve faaliyetleri hakkında genel bilgiyi hatırlatacak yinelemeleri derleyin,</a:t>
            </a:r>
          </a:p>
          <a:p>
            <a:pPr marL="0" indent="0">
              <a:buNone/>
            </a:pPr>
            <a:r>
              <a:rPr lang="tr-TR" dirty="0" smtClean="0"/>
              <a:t>• E-devlet ve kurumun diğer mobil uygulamaları konusunda bilgiyi derleyin,</a:t>
            </a:r>
          </a:p>
          <a:p>
            <a:pPr marL="0" indent="0">
              <a:buNone/>
            </a:pPr>
            <a:r>
              <a:rPr lang="tr-TR" dirty="0" smtClean="0"/>
              <a:t>• Diğer iletişim kanalları ve erişim bilgilerini derleyin,</a:t>
            </a:r>
          </a:p>
          <a:p>
            <a:pPr marL="0" indent="0">
              <a:buNone/>
            </a:pPr>
            <a:r>
              <a:rPr lang="tr-TR" dirty="0" smtClean="0"/>
              <a:t>• Sosyal farkındalık ve sosyal sorumluluk yaratmaya yönelik bilgileri derleyin</a:t>
            </a:r>
            <a:r>
              <a:rPr lang="tr-TR" baseline="0" dirty="0" smtClean="0"/>
              <a:t> (Dünya Çevre Günü, Kızılay Haftası, Şehitler ve Gaziler Günü)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Gündeme ilişkin kurumsal paylaşımların neler olacağını tanımlayın,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8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0" y="14605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25273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4739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pages/create/migrate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Halk Kütüphaneleri ve Sosyal Medya Kullanımı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5064" y="4869160"/>
            <a:ext cx="4953000" cy="914400"/>
          </a:xfrm>
        </p:spPr>
        <p:txBody>
          <a:bodyPr>
            <a:normAutofit/>
          </a:bodyPr>
          <a:lstStyle/>
          <a:p>
            <a:r>
              <a:rPr lang="tr-TR" dirty="0" smtClean="0"/>
              <a:t>İsmail Karaca</a:t>
            </a:r>
          </a:p>
          <a:p>
            <a:r>
              <a:rPr lang="tr-TR" dirty="0" smtClean="0"/>
              <a:t>www.ismailkaraca.com.tr</a:t>
            </a:r>
          </a:p>
          <a:p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175348" y="3573016"/>
            <a:ext cx="4953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rgbClr val="00B0F0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5 Ekim 2018 | Milli Kütüphane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6491064" cy="1120630"/>
          </a:xfrm>
        </p:spPr>
        <p:txBody>
          <a:bodyPr>
            <a:normAutofit fontScale="90000"/>
          </a:bodyPr>
          <a:lstStyle/>
          <a:p>
            <a:r>
              <a:rPr lang="tr-TR" dirty="0"/>
              <a:t>Kütüphanelerin Sosyal Medya </a:t>
            </a:r>
            <a:r>
              <a:rPr lang="tr-TR" dirty="0" smtClean="0"/>
              <a:t>Paylaşımlarında Dikkat </a:t>
            </a:r>
            <a:r>
              <a:rPr lang="tr-TR" dirty="0"/>
              <a:t>Edilmesi Gerekenler</a:t>
            </a:r>
          </a:p>
        </p:txBody>
      </p:sp>
      <p:sp>
        <p:nvSpPr>
          <p:cNvPr id="9" name="İçerik Yer Tutucusu 3"/>
          <p:cNvSpPr>
            <a:spLocks noGrp="1"/>
          </p:cNvSpPr>
          <p:nvPr>
            <p:ph sz="half" idx="4294967295"/>
          </p:nvPr>
        </p:nvSpPr>
        <p:spPr>
          <a:xfrm>
            <a:off x="1547664" y="2132857"/>
            <a:ext cx="713913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800" dirty="0" smtClean="0"/>
              <a:t>• </a:t>
            </a:r>
            <a:r>
              <a:rPr lang="tr-TR" sz="1800" dirty="0"/>
              <a:t>İletişim hedeflerine uygun mesaj seçimi,</a:t>
            </a:r>
          </a:p>
          <a:p>
            <a:pPr marL="0" indent="0">
              <a:buNone/>
            </a:pPr>
            <a:r>
              <a:rPr lang="tr-TR" sz="1800" dirty="0"/>
              <a:t>• Gündeme ve genel </a:t>
            </a:r>
            <a:r>
              <a:rPr lang="tr-TR" sz="1800" dirty="0" err="1"/>
              <a:t>konjektüre</a:t>
            </a:r>
            <a:r>
              <a:rPr lang="tr-TR" sz="1800" dirty="0"/>
              <a:t> uygun mesaj seçimi,</a:t>
            </a:r>
          </a:p>
          <a:p>
            <a:pPr marL="0" indent="0">
              <a:buNone/>
            </a:pPr>
            <a:r>
              <a:rPr lang="tr-TR" sz="1800" dirty="0"/>
              <a:t>• Hedef kitleye uygun dil seçimi ve metin yazımı,</a:t>
            </a:r>
          </a:p>
          <a:p>
            <a:pPr marL="0" indent="0">
              <a:buNone/>
            </a:pPr>
            <a:r>
              <a:rPr lang="tr-TR" sz="1800" dirty="0"/>
              <a:t>• Özgün içerik üretimi,</a:t>
            </a:r>
          </a:p>
          <a:p>
            <a:pPr marL="0" indent="0">
              <a:buNone/>
            </a:pPr>
            <a:r>
              <a:rPr lang="tr-TR" sz="1800" dirty="0"/>
              <a:t>• Telifli görsel kullanımı,</a:t>
            </a:r>
          </a:p>
          <a:p>
            <a:pPr marL="0" indent="0">
              <a:buNone/>
            </a:pPr>
            <a:r>
              <a:rPr lang="tr-TR" sz="1800" dirty="0"/>
              <a:t>• Doğru zamanlama ile paylaşım,</a:t>
            </a:r>
          </a:p>
          <a:p>
            <a:pPr marL="0" indent="0">
              <a:buNone/>
            </a:pPr>
            <a:r>
              <a:rPr lang="tr-TR" sz="1800" dirty="0"/>
              <a:t>• Sosyal ağa uygun içerik (karakter sayısı, uygun grafik ölçeği vb.)</a:t>
            </a:r>
          </a:p>
          <a:p>
            <a:pPr marL="0" indent="0">
              <a:buNone/>
            </a:pPr>
            <a:r>
              <a:rPr lang="tr-TR" sz="1800" dirty="0"/>
              <a:t>• Erişim ve etkileşime uygun içerik paylaşımı</a:t>
            </a:r>
          </a:p>
          <a:p>
            <a:pPr marL="0" indent="0">
              <a:buNone/>
            </a:pPr>
            <a:r>
              <a:rPr lang="tr-TR" sz="1800" dirty="0"/>
              <a:t>• İleti geribildirimlerini doğru yönetmek</a:t>
            </a:r>
          </a:p>
        </p:txBody>
      </p:sp>
    </p:spTree>
    <p:extLst>
      <p:ext uri="{BB962C8B-B14F-4D97-AF65-F5344CB8AC3E}">
        <p14:creationId xmlns:p14="http://schemas.microsoft.com/office/powerpoint/2010/main" val="221620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6491064" cy="1120630"/>
          </a:xfrm>
        </p:spPr>
        <p:txBody>
          <a:bodyPr>
            <a:normAutofit fontScale="90000"/>
          </a:bodyPr>
          <a:lstStyle/>
          <a:p>
            <a:pPr algn="r"/>
            <a:r>
              <a:rPr lang="tr-TR" dirty="0"/>
              <a:t>Kütüphanelerin Sosyal Medya </a:t>
            </a:r>
            <a:r>
              <a:rPr lang="tr-TR" dirty="0" smtClean="0"/>
              <a:t>Paylaşımlarında Uyulması Gereken Hukuki İlkeler</a:t>
            </a:r>
            <a:endParaRPr lang="tr-TR" dirty="0"/>
          </a:p>
        </p:txBody>
      </p:sp>
      <p:sp>
        <p:nvSpPr>
          <p:cNvPr id="8" name="Metin Yer Tutucusu 2"/>
          <p:cNvSpPr txBox="1">
            <a:spLocks/>
          </p:cNvSpPr>
          <p:nvPr/>
        </p:nvSpPr>
        <p:spPr>
          <a:xfrm>
            <a:off x="457200" y="1556792"/>
            <a:ext cx="8435280" cy="639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/>
              <a:t>Kütüphane personeli, kütüphane kullanıcıları ve tüm dış kullanıcıların kendi sosyal medya hesapları üzerinden kütüphanenin sosyal medya hesaplarında paylaşacakları mesajlarında aşağıda belirtilen etik kurallarına ve kanunlara uymaları beklenmektedir:</a:t>
            </a:r>
            <a:endParaRPr lang="tr-TR" sz="1600" b="1" dirty="0"/>
          </a:p>
        </p:txBody>
      </p:sp>
      <p:sp>
        <p:nvSpPr>
          <p:cNvPr id="9" name="İçerik Yer Tutucusu 3"/>
          <p:cNvSpPr>
            <a:spLocks noGrp="1"/>
          </p:cNvSpPr>
          <p:nvPr>
            <p:ph sz="half" idx="4294967295"/>
          </p:nvPr>
        </p:nvSpPr>
        <p:spPr>
          <a:xfrm>
            <a:off x="827584" y="2726761"/>
            <a:ext cx="8640960" cy="379858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400" dirty="0"/>
              <a:t>● Anayasanın 20. Maddesi (IV. Özel hayatın gizliliği ve korunması)</a:t>
            </a:r>
          </a:p>
          <a:p>
            <a:pPr marL="0" indent="0">
              <a:buNone/>
            </a:pPr>
            <a:r>
              <a:rPr lang="tr-TR" sz="1400" dirty="0"/>
              <a:t>● Anayasanın 26. Maddesi (Düşünceyi açıklama ve yayma hürriyeti)</a:t>
            </a:r>
          </a:p>
          <a:p>
            <a:pPr marL="0" indent="0">
              <a:buNone/>
            </a:pPr>
            <a:r>
              <a:rPr lang="tr-TR" sz="1400" dirty="0"/>
              <a:t>● İnsan Hakları Evrensel Beyannamesi Madde 12</a:t>
            </a:r>
          </a:p>
          <a:p>
            <a:pPr marL="0" indent="0">
              <a:buNone/>
            </a:pPr>
            <a:r>
              <a:rPr lang="tr-TR" sz="1400" dirty="0"/>
              <a:t>● Avrupa İnsan Hakları Sözleşmesi’nin (AİHS) 10. Maddesi (İfade özgürlüğü)</a:t>
            </a:r>
          </a:p>
          <a:p>
            <a:pPr marL="0" indent="0">
              <a:buNone/>
            </a:pPr>
            <a:r>
              <a:rPr lang="tr-TR" sz="1400" dirty="0"/>
              <a:t>● 4721 Sayılı Türk Medeni Kanunu (Kişi hakları)</a:t>
            </a:r>
          </a:p>
          <a:p>
            <a:pPr marL="0" indent="0">
              <a:buNone/>
            </a:pPr>
            <a:r>
              <a:rPr lang="tr-TR" sz="1400" dirty="0"/>
              <a:t>● 5651 Sayılı Kanun (İnternet Ortamında Yapılan Yayınların Düzenlenmesi </a:t>
            </a:r>
            <a:r>
              <a:rPr lang="tr-TR" sz="1400" dirty="0" smtClean="0"/>
              <a:t>ve Bu </a:t>
            </a:r>
            <a:r>
              <a:rPr lang="tr-TR" sz="1400" dirty="0"/>
              <a:t>Yayınlar Yoluyla İşlenen Suçlarla Mücadele Edilmesi Hakkında Kanun)</a:t>
            </a:r>
          </a:p>
          <a:p>
            <a:pPr marL="0" indent="0">
              <a:buNone/>
            </a:pPr>
            <a:r>
              <a:rPr lang="tr-TR" sz="1400" dirty="0"/>
              <a:t>● 5237 Sayılı Türk Ceza Kanunu (Özel hayatın Gizliliği)</a:t>
            </a:r>
          </a:p>
          <a:p>
            <a:pPr marL="0" indent="0">
              <a:buNone/>
            </a:pPr>
            <a:r>
              <a:rPr lang="tr-TR" sz="1400" dirty="0"/>
              <a:t>● TCK Madde 125, Madde 132, Madde 134</a:t>
            </a:r>
          </a:p>
          <a:p>
            <a:pPr marL="0" indent="0">
              <a:buNone/>
            </a:pPr>
            <a:r>
              <a:rPr lang="tr-TR" sz="1400" dirty="0"/>
              <a:t>● TCK Madde 213, Madde 215, Madde 216</a:t>
            </a:r>
          </a:p>
          <a:p>
            <a:pPr marL="0" indent="0">
              <a:buNone/>
            </a:pPr>
            <a:r>
              <a:rPr lang="tr-TR" sz="1400" dirty="0"/>
              <a:t>● TCK Madde 225</a:t>
            </a:r>
          </a:p>
          <a:p>
            <a:pPr marL="0" indent="0">
              <a:buNone/>
            </a:pPr>
            <a:r>
              <a:rPr lang="tr-TR" sz="1400" dirty="0"/>
              <a:t>● 5846 Fikir Sanat Eserleri Kanunu</a:t>
            </a:r>
          </a:p>
          <a:p>
            <a:pPr marL="0" indent="0">
              <a:buNone/>
            </a:pPr>
            <a:r>
              <a:rPr lang="tr-TR" sz="1400" dirty="0"/>
              <a:t>● 556 Sayılı KHK (Markaların Korunması Hakkında Kanun Hükmünde</a:t>
            </a:r>
          </a:p>
          <a:p>
            <a:pPr marL="0" indent="0">
              <a:buNone/>
            </a:pPr>
            <a:r>
              <a:rPr lang="tr-TR" sz="1400" dirty="0"/>
              <a:t>Kararname)</a:t>
            </a:r>
          </a:p>
          <a:p>
            <a:pPr marL="0" indent="0">
              <a:buNone/>
            </a:pPr>
            <a:r>
              <a:rPr lang="tr-TR" sz="1400" dirty="0"/>
              <a:t>● 6698 Kişisel Verilerin Korunması Kanunu</a:t>
            </a:r>
          </a:p>
          <a:p>
            <a:pPr marL="0" indent="0">
              <a:buNone/>
            </a:pPr>
            <a:r>
              <a:rPr lang="tr-TR" sz="1400" dirty="0"/>
              <a:t>● Creative </a:t>
            </a:r>
            <a:r>
              <a:rPr lang="tr-TR" sz="1400" dirty="0" err="1"/>
              <a:t>Commons</a:t>
            </a:r>
            <a:r>
              <a:rPr lang="tr-TR" sz="1400" dirty="0"/>
              <a:t> (CC)</a:t>
            </a:r>
          </a:p>
        </p:txBody>
      </p:sp>
    </p:spTree>
    <p:extLst>
      <p:ext uri="{BB962C8B-B14F-4D97-AF65-F5344CB8AC3E}">
        <p14:creationId xmlns:p14="http://schemas.microsoft.com/office/powerpoint/2010/main" val="25831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1715" y="6157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>
                <a:effectLst/>
              </a:rPr>
              <a:t>Etkili Sosyal Medya İçerik Takvimi Nasıl Hazırlanır?</a:t>
            </a:r>
            <a:br>
              <a:rPr lang="tr-TR" dirty="0">
                <a:effectLst/>
              </a:rPr>
            </a:br>
            <a:r>
              <a:rPr lang="tr-TR" b="0" dirty="0">
                <a:effectLst/>
              </a:rPr>
              <a:t/>
            </a:r>
            <a:br>
              <a:rPr lang="tr-TR" b="0" dirty="0">
                <a:effectLst/>
              </a:rPr>
            </a:b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8435280" cy="3798583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Sosyal </a:t>
            </a:r>
            <a:r>
              <a:rPr lang="tr-TR" dirty="0"/>
              <a:t>medyada içerik planı ve takvimi nasıl oluşturulur, ne gibi içerikler hazırlanmalıdır? Etkili paylaşım fikirleri neler olabilir? </a:t>
            </a:r>
          </a:p>
        </p:txBody>
      </p:sp>
    </p:spTree>
    <p:extLst>
      <p:ext uri="{BB962C8B-B14F-4D97-AF65-F5344CB8AC3E}">
        <p14:creationId xmlns:p14="http://schemas.microsoft.com/office/powerpoint/2010/main" val="71815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Kütüphanelerin Sosyal Medya Hesaplarında Paylaşabileceği İçerikler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115616" y="1628800"/>
            <a:ext cx="5626968" cy="3798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● #</a:t>
            </a:r>
            <a:r>
              <a:rPr lang="tr-TR" dirty="0" smtClean="0"/>
              <a:t>Etiket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● </a:t>
            </a:r>
            <a:r>
              <a:rPr lang="tr-TR" dirty="0" smtClean="0"/>
              <a:t>Fotoğraf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● </a:t>
            </a:r>
            <a:r>
              <a:rPr lang="tr-TR" dirty="0" smtClean="0"/>
              <a:t>Video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● </a:t>
            </a:r>
            <a:r>
              <a:rPr lang="tr-TR" dirty="0" smtClean="0"/>
              <a:t>Poster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● Açık erişimli makale vb. </a:t>
            </a:r>
          </a:p>
          <a:p>
            <a:pPr marL="0" indent="0">
              <a:buNone/>
            </a:pPr>
            <a:r>
              <a:rPr lang="tr-TR" dirty="0"/>
              <a:t>● </a:t>
            </a:r>
            <a:r>
              <a:rPr lang="tr-TR" dirty="0" err="1"/>
              <a:t>İ</a:t>
            </a:r>
            <a:r>
              <a:rPr lang="tr-TR" dirty="0" err="1" smtClean="0"/>
              <a:t>nfografik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● Yararlı linklerin </a:t>
            </a:r>
            <a:r>
              <a:rPr lang="tr-TR" dirty="0" smtClean="0"/>
              <a:t>paylaşımı...vb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06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İçerik Planı Hazırlamak İçin İpuçları</a:t>
            </a:r>
            <a:br>
              <a:rPr lang="tr-TR" dirty="0"/>
            </a:b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75134" y="1124744"/>
            <a:ext cx="8345338" cy="41044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• Takvim esasına göre kütüphane kullanıcılarını bilgilendirmek ve takvime özel içerikleri derleyin,</a:t>
            </a:r>
          </a:p>
          <a:p>
            <a:pPr marL="0" indent="0">
              <a:buNone/>
            </a:pPr>
            <a:r>
              <a:rPr lang="tr-TR" dirty="0" smtClean="0"/>
              <a:t>• Kütüphane ve faaliyetleri hakkında genel bilgiyi hatırlatacak yinelemeleri derleyin,</a:t>
            </a:r>
          </a:p>
          <a:p>
            <a:pPr marL="0" indent="0">
              <a:buNone/>
            </a:pPr>
            <a:r>
              <a:rPr lang="tr-TR" dirty="0" smtClean="0"/>
              <a:t>• E-devlet ve kurumun diğer mobil uygulamaları konusunda bilgiyi derleyin,</a:t>
            </a:r>
          </a:p>
          <a:p>
            <a:pPr marL="0" indent="0">
              <a:buNone/>
            </a:pPr>
            <a:r>
              <a:rPr lang="tr-TR" dirty="0" smtClean="0"/>
              <a:t>• Diğer iletişim kanalları ve erişim bilgilerini derleyin,</a:t>
            </a:r>
          </a:p>
          <a:p>
            <a:pPr marL="0" indent="0">
              <a:buNone/>
            </a:pPr>
            <a:r>
              <a:rPr lang="tr-TR" dirty="0" smtClean="0"/>
              <a:t>• Sosyal farkındalık ve sosyal sorumluluk yaratmaya yönelik bilgileri derleyin,</a:t>
            </a:r>
          </a:p>
          <a:p>
            <a:pPr marL="0" indent="0">
              <a:buNone/>
            </a:pPr>
            <a:r>
              <a:rPr lang="tr-TR" dirty="0" smtClean="0"/>
              <a:t>• Gündeme ilişkin kurumsal paylaşımların neler olacağını tanımlayın,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232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195736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effectLst/>
              </a:rPr>
              <a:t/>
            </a:r>
            <a:br>
              <a:rPr lang="tr-TR" dirty="0" smtClean="0">
                <a:effectLst/>
              </a:rPr>
            </a:br>
            <a:r>
              <a:rPr lang="tr-TR" b="0" dirty="0">
                <a:effectLst/>
              </a:rPr>
              <a:t> </a:t>
            </a:r>
            <a:r>
              <a:rPr lang="tr-TR" sz="3100" i="1" dirty="0" smtClean="0">
                <a:effectLst/>
              </a:rPr>
              <a:t>Örnek Sosyal Medya İçerik Takvimi</a:t>
            </a:r>
            <a:r>
              <a:rPr lang="tr-TR" b="0" dirty="0">
                <a:effectLst/>
              </a:rPr>
              <a:t/>
            </a:r>
            <a:br>
              <a:rPr lang="tr-TR" b="0" dirty="0">
                <a:effectLst/>
              </a:rPr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233065"/>
            <a:ext cx="16972038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</a:rPr>
              <a:t>i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İçerik Yer Tutucusu 16"/>
          <p:cNvGraphicFramePr>
            <a:graphicFrameLocks noGrp="1"/>
          </p:cNvGraphicFramePr>
          <p:nvPr>
            <p:ph sz="half" idx="4294967295"/>
          </p:nvPr>
        </p:nvGraphicFramePr>
        <p:xfrm>
          <a:off x="755576" y="2073698"/>
          <a:ext cx="7632848" cy="4445223"/>
        </p:xfrm>
        <a:graphic>
          <a:graphicData uri="http://schemas.openxmlformats.org/drawingml/2006/table">
            <a:tbl>
              <a:tblPr/>
              <a:tblGrid>
                <a:gridCol w="1224136"/>
                <a:gridCol w="1080120"/>
                <a:gridCol w="5328592"/>
              </a:tblGrid>
              <a:tr h="5160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GÜNLER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KONSEPT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İÇERİK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</a:tr>
              <a:tr h="5160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Pazartesi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Mizah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Komik görüntüler,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karikatürler,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listeler…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</a:tr>
              <a:tr h="5787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Salı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Etkileşim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Soru sorun, fotoğraf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yarışması,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yarışması veya boşluk doldurmalı cümleler paylaşın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</a:tr>
              <a:tr h="5371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Çarşamba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Güncel haber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kütüphaneniz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ilgili olumlu haberler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paylaşın.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</a:tr>
              <a:tr h="5371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Perşembe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Geri vermek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Kullanıcılarınızı ön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plana çıkarın, hediyeler,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promosyon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ürünleri dağıtın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</a:tr>
              <a:tr h="5787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Cuma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Hayatın içinden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Kütüphanenizden samimi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fotoğraflar paylaşın veya bir çalışanı ön plana çıkarın.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</a:tr>
              <a:tr h="5787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Cumartesi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Hizmetleriniz hakkında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insanları bilgilendirin,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kütüphanemizde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erişebilecekleri kaynakları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veya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 hizmetlerini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nasıl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daha iyi kullanacaklarını öğretin.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</a:tr>
              <a:tr h="5371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Pazar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Büyük Fikirler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Uzman tavsiyesi veya kısa bir alıntı paylaşın</a:t>
                      </a:r>
                    </a:p>
                  </a:txBody>
                  <a:tcPr marL="4256" marR="4256" marT="4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82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100" fill="hold"/>
                                        <p:tgtEl>
                                          <p:spTgt spid="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>
                <a:effectLst/>
              </a:rPr>
              <a:t>Güncel Haber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1291130"/>
            <a:ext cx="8003232" cy="3798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Haber ve güncel etkinlikler paylaşmak kolay bir gönderi paylaşım şeklidir </a:t>
            </a:r>
            <a:r>
              <a:rPr lang="tr-TR" dirty="0" smtClean="0"/>
              <a:t>ama </a:t>
            </a:r>
            <a:r>
              <a:rPr lang="tr-TR" dirty="0"/>
              <a:t>olumlu haber paylaştığınızdan emin </a:t>
            </a:r>
            <a:r>
              <a:rPr lang="tr-TR" dirty="0" smtClean="0"/>
              <a:t>olun</a:t>
            </a:r>
            <a:r>
              <a:rPr lang="tr-TR" dirty="0"/>
              <a:t>!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Olumsuz </a:t>
            </a:r>
            <a:r>
              <a:rPr lang="tr-TR" dirty="0"/>
              <a:t>haberlere karşı hassas olun ve </a:t>
            </a:r>
            <a:r>
              <a:rPr lang="tr-TR" dirty="0" smtClean="0"/>
              <a:t>kurumunuzu </a:t>
            </a:r>
            <a:r>
              <a:rPr lang="tr-TR" dirty="0"/>
              <a:t>ileri taşımak için asla facia veya trajedi kullanmayın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Olumsuz haber paylaşırsanız kullanıcıların bilinçaltında hep olumsuz şekilde hatırlanırsınız.</a:t>
            </a:r>
          </a:p>
        </p:txBody>
      </p:sp>
    </p:spTree>
    <p:extLst>
      <p:ext uri="{BB962C8B-B14F-4D97-AF65-F5344CB8AC3E}">
        <p14:creationId xmlns:p14="http://schemas.microsoft.com/office/powerpoint/2010/main" val="248757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smtClean="0">
                <a:effectLst/>
              </a:rPr>
              <a:t>Mizah</a:t>
            </a:r>
            <a:r>
              <a:rPr lang="tr-TR" sz="4000" b="0" dirty="0" smtClean="0">
                <a:effectLst/>
              </a:rPr>
              <a:t/>
            </a:r>
            <a:br>
              <a:rPr lang="tr-TR" sz="4000" b="0" dirty="0" smtClean="0">
                <a:effectLst/>
              </a:rPr>
            </a:br>
            <a:endParaRPr lang="tr-TR" sz="400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1291130"/>
            <a:ext cx="8003232" cy="37985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Kütüphanenin iyi yanlarını </a:t>
            </a:r>
            <a:r>
              <a:rPr lang="tr-TR" dirty="0"/>
              <a:t>göstermek için mizahi paylaşımlar mükemmel bir yoldur.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Karikatür</a:t>
            </a:r>
            <a:r>
              <a:rPr lang="tr-TR" dirty="0"/>
              <a:t>, komik bir </a:t>
            </a:r>
            <a:r>
              <a:rPr lang="tr-TR" dirty="0" smtClean="0"/>
              <a:t>görsel </a:t>
            </a:r>
            <a:r>
              <a:rPr lang="tr-TR" dirty="0"/>
              <a:t>veya esprili sözcük öbeği kullanılabilir.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Kütüphane ve kütüphanecilikle ilgili olursa </a:t>
            </a:r>
            <a:r>
              <a:rPr lang="tr-TR" dirty="0"/>
              <a:t>daha iyi işe yarar.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Sözcük </a:t>
            </a:r>
            <a:r>
              <a:rPr lang="tr-TR" dirty="0"/>
              <a:t>oyunlarından veya soğuk esprilerden kaçının.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İnsanlar </a:t>
            </a:r>
            <a:r>
              <a:rPr lang="tr-TR" dirty="0"/>
              <a:t>her zaman mizahla eğlenir. İyi yanınızı göstermek için insanların rahatlamaya ihtiyaç duyduğu </a:t>
            </a:r>
            <a:r>
              <a:rPr lang="tr-TR" b="1" u="sng" dirty="0"/>
              <a:t>Pazartesi</a:t>
            </a:r>
            <a:r>
              <a:rPr lang="tr-TR" dirty="0"/>
              <a:t> veya </a:t>
            </a:r>
            <a:r>
              <a:rPr lang="tr-TR" b="1" u="sng" dirty="0"/>
              <a:t>Çarşamba</a:t>
            </a:r>
            <a:r>
              <a:rPr lang="tr-TR" dirty="0"/>
              <a:t> </a:t>
            </a:r>
            <a:r>
              <a:rPr lang="tr-TR" dirty="0" smtClean="0"/>
              <a:t>günü önerilmektedir.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78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>
                <a:effectLst/>
              </a:rPr>
              <a:t>Etkileşim</a:t>
            </a:r>
            <a:endParaRPr lang="tr-TR" sz="4000" b="0" dirty="0">
              <a:effectLst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1291130"/>
            <a:ext cx="8003232" cy="37985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Geleneksel medya haricinde sosyal medyanın sağladığı şey etkileşimdir, bu yüzden tadını çıkarın.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İnsanların </a:t>
            </a:r>
            <a:r>
              <a:rPr lang="tr-TR" dirty="0"/>
              <a:t>merakla beklediği filmler hakkında soru sorarak ve boşluk doldurmalı bilmeceler paylaşarak etkileşim oranınızı artırabilirsiniz.  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Karşılık </a:t>
            </a:r>
            <a:r>
              <a:rPr lang="tr-TR" dirty="0"/>
              <a:t>beklenen paylaşımlar olduğu için de </a:t>
            </a:r>
            <a:r>
              <a:rPr lang="tr-TR" b="1" u="sng" dirty="0"/>
              <a:t>Salı, Perşembe, Cumartesi </a:t>
            </a:r>
            <a:r>
              <a:rPr lang="tr-TR" dirty="0"/>
              <a:t>veya </a:t>
            </a:r>
            <a:r>
              <a:rPr lang="tr-TR" b="1" u="sng" dirty="0"/>
              <a:t>Pazar</a:t>
            </a:r>
            <a:r>
              <a:rPr lang="tr-TR" b="1" dirty="0"/>
              <a:t> </a:t>
            </a:r>
            <a:r>
              <a:rPr lang="tr-TR" dirty="0"/>
              <a:t>günü bu tür gönderilerinizi paylaşabilirsiniz.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665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>
                <a:effectLst/>
              </a:rPr>
              <a:t>Geri vermek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1291130"/>
            <a:ext cx="8003232" cy="37985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/>
              <a:t>Geri verme günü tam anlamıyla </a:t>
            </a:r>
            <a:r>
              <a:rPr lang="tr-TR" dirty="0" smtClean="0"/>
              <a:t>kullanıcılarınızla ilgilidir</a:t>
            </a:r>
            <a:r>
              <a:rPr lang="tr-TR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Kullanıcılar sizden promosyon ürünü, bilet(</a:t>
            </a:r>
            <a:r>
              <a:rPr lang="tr-TR" dirty="0" err="1" smtClean="0"/>
              <a:t>konser,tiyatro</a:t>
            </a:r>
            <a:r>
              <a:rPr lang="tr-TR" dirty="0" smtClean="0"/>
              <a:t>, sinema) gibi hediyeler bekleyebilirler</a:t>
            </a:r>
            <a:r>
              <a:rPr lang="tr-TR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Kullanıcılarınızı ön </a:t>
            </a:r>
            <a:r>
              <a:rPr lang="tr-TR" dirty="0"/>
              <a:t>plana çıkarmak veya </a:t>
            </a:r>
            <a:r>
              <a:rPr lang="tr-TR" dirty="0" smtClean="0"/>
              <a:t>kütüphanenin verdiği hizmetleri göstermek </a:t>
            </a:r>
            <a:r>
              <a:rPr lang="tr-TR" dirty="0"/>
              <a:t>geri vermenin diğer yöntemleridir.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tip gönderiler haftanın </a:t>
            </a:r>
            <a:r>
              <a:rPr lang="tr-TR" b="1" u="sng" dirty="0"/>
              <a:t>herhangi bir günü </a:t>
            </a:r>
            <a:r>
              <a:rPr lang="tr-TR" dirty="0"/>
              <a:t>iyi iş görebilir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816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Planı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Sosyal Medya </a:t>
            </a:r>
            <a:r>
              <a:rPr lang="tr-TR" dirty="0" smtClean="0"/>
              <a:t>Hakkında Bilgiler</a:t>
            </a:r>
          </a:p>
          <a:p>
            <a:r>
              <a:rPr lang="tr-TR" dirty="0" smtClean="0"/>
              <a:t>Halk Kütüphaneleri ve Sosyal Medya</a:t>
            </a:r>
          </a:p>
          <a:p>
            <a:r>
              <a:rPr lang="tr-TR" dirty="0"/>
              <a:t>Sosyal Medyada </a:t>
            </a:r>
            <a:r>
              <a:rPr lang="tr-TR" dirty="0" smtClean="0"/>
              <a:t>İçerik Planlama</a:t>
            </a:r>
          </a:p>
          <a:p>
            <a:r>
              <a:rPr lang="tr-TR" dirty="0" smtClean="0"/>
              <a:t>Halk Kütüphanelerine Öneriler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645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>
                <a:effectLst/>
              </a:rPr>
              <a:t>Hayatın </a:t>
            </a:r>
            <a:r>
              <a:rPr lang="tr-TR" sz="4000" dirty="0" smtClean="0">
                <a:effectLst/>
              </a:rPr>
              <a:t>İçinden</a:t>
            </a:r>
            <a:endParaRPr lang="tr-TR" sz="4000" dirty="0">
              <a:effectLst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1052736"/>
            <a:ext cx="8003232" cy="43701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Facebook, </a:t>
            </a:r>
            <a:r>
              <a:rPr lang="tr-TR" dirty="0" err="1" smtClean="0"/>
              <a:t>Twitter</a:t>
            </a:r>
            <a:r>
              <a:rPr lang="tr-TR" dirty="0" smtClean="0"/>
              <a:t> ve </a:t>
            </a:r>
            <a:r>
              <a:rPr lang="tr-TR" dirty="0" err="1" smtClean="0"/>
              <a:t>Instagram</a:t>
            </a:r>
            <a:r>
              <a:rPr lang="tr-TR" dirty="0" smtClean="0"/>
              <a:t> profilinizi </a:t>
            </a:r>
            <a:r>
              <a:rPr lang="tr-TR" dirty="0"/>
              <a:t>çok fazla tüzel yapmayın.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İnsanlar kütüphanenin bir </a:t>
            </a:r>
            <a:r>
              <a:rPr lang="tr-TR" dirty="0"/>
              <a:t>kalbi olduğunu ve </a:t>
            </a:r>
            <a:r>
              <a:rPr lang="tr-TR" dirty="0" smtClean="0"/>
              <a:t>onlarla </a:t>
            </a:r>
            <a:r>
              <a:rPr lang="tr-TR" dirty="0"/>
              <a:t>birebir etkileşim içinde </a:t>
            </a:r>
            <a:r>
              <a:rPr lang="tr-TR" dirty="0" smtClean="0"/>
              <a:t>olabileceğini düşünmelidir.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İşimizin </a:t>
            </a:r>
            <a:r>
              <a:rPr lang="tr-TR" dirty="0"/>
              <a:t>insani yönünü göstermenin en mükemmel yolu </a:t>
            </a:r>
            <a:r>
              <a:rPr lang="tr-TR" dirty="0" smtClean="0"/>
              <a:t>işimizdeki </a:t>
            </a:r>
            <a:r>
              <a:rPr lang="tr-TR" dirty="0"/>
              <a:t>insani unsurları göstermektir.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Bir </a:t>
            </a:r>
            <a:r>
              <a:rPr lang="tr-TR" dirty="0"/>
              <a:t>çalışanınızı ön plana çıkarın, </a:t>
            </a:r>
            <a:r>
              <a:rPr lang="tr-TR" dirty="0" smtClean="0"/>
              <a:t>kütüphanenizden samimi </a:t>
            </a:r>
            <a:r>
              <a:rPr lang="tr-TR" dirty="0"/>
              <a:t>bir fotoğraf paylaşın veya </a:t>
            </a:r>
            <a:r>
              <a:rPr lang="tr-TR" dirty="0" smtClean="0"/>
              <a:t>teknik işlemlerin nasıl </a:t>
            </a:r>
            <a:r>
              <a:rPr lang="tr-TR" dirty="0"/>
              <a:t>yapıldığını gösterin. </a:t>
            </a:r>
            <a:endParaRPr lang="tr-TR" dirty="0" smtClean="0"/>
          </a:p>
          <a:p>
            <a:pPr marL="0" indent="0" algn="just">
              <a:buNone/>
            </a:pPr>
            <a:r>
              <a:rPr lang="tr-TR" b="1" u="sng" dirty="0" smtClean="0"/>
              <a:t>Cuma</a:t>
            </a:r>
            <a:r>
              <a:rPr lang="tr-TR" b="1" u="sng" dirty="0"/>
              <a:t>,</a:t>
            </a:r>
            <a:r>
              <a:rPr lang="tr-TR" dirty="0"/>
              <a:t> </a:t>
            </a:r>
            <a:r>
              <a:rPr lang="tr-TR" b="1" u="sng" dirty="0"/>
              <a:t>Cumartesi</a:t>
            </a:r>
            <a:r>
              <a:rPr lang="tr-TR" dirty="0"/>
              <a:t> veya </a:t>
            </a:r>
            <a:r>
              <a:rPr lang="tr-TR" b="1" u="sng" dirty="0"/>
              <a:t>Pazar </a:t>
            </a:r>
            <a:r>
              <a:rPr lang="tr-TR" dirty="0"/>
              <a:t>günü için iyi bir gönderi temasıdır.</a:t>
            </a:r>
          </a:p>
        </p:txBody>
      </p:sp>
    </p:spTree>
    <p:extLst>
      <p:ext uri="{BB962C8B-B14F-4D97-AF65-F5344CB8AC3E}">
        <p14:creationId xmlns:p14="http://schemas.microsoft.com/office/powerpoint/2010/main" val="361534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>
                <a:effectLst/>
              </a:rPr>
              <a:t>Eğitim</a:t>
            </a:r>
            <a:endParaRPr lang="tr-TR" sz="4000" b="0" dirty="0">
              <a:effectLst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3848" y="1484784"/>
            <a:ext cx="8003232" cy="43701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/>
              <a:t> Takipçilerinize </a:t>
            </a:r>
            <a:r>
              <a:rPr lang="tr-TR" sz="2800" dirty="0" smtClean="0"/>
              <a:t>hizmetleriniz ve materyallere erişim hakkında </a:t>
            </a:r>
            <a:r>
              <a:rPr lang="tr-TR" sz="2800" dirty="0"/>
              <a:t>bilgi verin veya </a:t>
            </a:r>
            <a:r>
              <a:rPr lang="tr-TR" sz="2800" dirty="0" smtClean="0"/>
              <a:t>bunları nasıl </a:t>
            </a:r>
            <a:r>
              <a:rPr lang="tr-TR" sz="2800" dirty="0"/>
              <a:t>daha iyi kullanabileceklerini öğretin</a:t>
            </a:r>
            <a:r>
              <a:rPr lang="tr-TR" sz="2800" dirty="0" smtClean="0"/>
              <a:t>.</a:t>
            </a:r>
          </a:p>
          <a:p>
            <a:pPr marL="0" indent="0">
              <a:buNone/>
            </a:pPr>
            <a:r>
              <a:rPr lang="tr-TR" sz="2800" dirty="0" smtClean="0"/>
              <a:t>İnsanların Facebook sayfalarını beğenmelerinin </a:t>
            </a:r>
            <a:r>
              <a:rPr lang="tr-TR" sz="2800" dirty="0"/>
              <a:t>en temel sebeplerinden biri </a:t>
            </a:r>
            <a:r>
              <a:rPr lang="tr-TR" sz="2800" dirty="0" smtClean="0"/>
              <a:t>ürünler </a:t>
            </a:r>
            <a:r>
              <a:rPr lang="tr-TR" sz="2800" dirty="0"/>
              <a:t>hakkında bilgi almaktır. 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Bu </a:t>
            </a:r>
            <a:r>
              <a:rPr lang="tr-TR" sz="2800" dirty="0"/>
              <a:t>gibi gönderiler </a:t>
            </a:r>
            <a:r>
              <a:rPr lang="tr-TR" sz="2800" b="1" u="sng" dirty="0"/>
              <a:t>Salı</a:t>
            </a:r>
            <a:r>
              <a:rPr lang="tr-TR" sz="2800" dirty="0"/>
              <a:t>, </a:t>
            </a:r>
            <a:r>
              <a:rPr lang="tr-TR" sz="2800" b="1" u="sng" dirty="0"/>
              <a:t>Perşembe</a:t>
            </a:r>
            <a:r>
              <a:rPr lang="tr-TR" sz="2800" dirty="0"/>
              <a:t>, </a:t>
            </a:r>
            <a:r>
              <a:rPr lang="tr-TR" sz="2800" b="1" u="sng" dirty="0"/>
              <a:t>Cumartesi</a:t>
            </a:r>
            <a:r>
              <a:rPr lang="tr-TR" sz="2800" dirty="0"/>
              <a:t> veya </a:t>
            </a:r>
            <a:r>
              <a:rPr lang="tr-TR" sz="2800" b="1" u="sng" dirty="0"/>
              <a:t>Pazar</a:t>
            </a:r>
            <a:r>
              <a:rPr lang="tr-TR" sz="2800" dirty="0"/>
              <a:t> günü için uygundur.</a:t>
            </a:r>
          </a:p>
        </p:txBody>
      </p:sp>
    </p:spTree>
    <p:extLst>
      <p:ext uri="{BB962C8B-B14F-4D97-AF65-F5344CB8AC3E}">
        <p14:creationId xmlns:p14="http://schemas.microsoft.com/office/powerpoint/2010/main" val="84169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Halk Kütüphanelerine Öneriler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1291130"/>
            <a:ext cx="8229600" cy="4514134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"</a:t>
            </a:r>
            <a:r>
              <a:rPr lang="tr-TR" b="1" dirty="0"/>
              <a:t>kişi profili</a:t>
            </a:r>
            <a:r>
              <a:rPr lang="tr-TR" dirty="0"/>
              <a:t>" olarak açılmış olan Facebook hesapları «</a:t>
            </a:r>
            <a:r>
              <a:rPr lang="tr-TR" b="1" u="sng" dirty="0"/>
              <a:t>Sayfa</a:t>
            </a:r>
            <a:r>
              <a:rPr lang="tr-TR" dirty="0"/>
              <a:t>» olarak değiştirilmelidir. </a:t>
            </a:r>
            <a:r>
              <a:rPr lang="tr-TR" u="sng" dirty="0">
                <a:hlinkClick r:id="rId2"/>
              </a:rPr>
              <a:t>https://</a:t>
            </a:r>
            <a:r>
              <a:rPr lang="tr-TR" u="sng" dirty="0" smtClean="0">
                <a:hlinkClick r:id="rId2"/>
              </a:rPr>
              <a:t>www.facebook.com/pages/create/migrate</a:t>
            </a:r>
            <a:endParaRPr lang="tr-TR" u="sng" dirty="0" smtClean="0"/>
          </a:p>
          <a:p>
            <a:endParaRPr lang="tr-TR" dirty="0" smtClean="0"/>
          </a:p>
          <a:p>
            <a:r>
              <a:rPr lang="tr-TR" dirty="0" smtClean="0"/>
              <a:t>Bütün platformlarda ortak kullanıcı adı kullanılmalıdır.  </a:t>
            </a:r>
            <a:r>
              <a:rPr lang="tr-TR" b="1" dirty="0" smtClean="0"/>
              <a:t>Kullanıcı adı</a:t>
            </a:r>
            <a:r>
              <a:rPr lang="tr-TR" dirty="0"/>
              <a:t> en fazla 15 karakter uzunluğunda </a:t>
            </a:r>
            <a:r>
              <a:rPr lang="tr-TR" dirty="0" smtClean="0"/>
              <a:t>olmalıdır.</a:t>
            </a:r>
            <a:r>
              <a:rPr lang="tr-TR" dirty="0"/>
              <a:t> 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İl Halk Kütüphaneleri kullanıcı adlarını bütün platformlarda aynı olacak şekilde uzunluğuna </a:t>
            </a:r>
            <a:r>
              <a:rPr lang="tr-TR" dirty="0"/>
              <a:t>göre sadece </a:t>
            </a:r>
            <a:r>
              <a:rPr lang="tr-TR" dirty="0" smtClean="0"/>
              <a:t>kütüphane ismi veya ilk harflerin sonuna «</a:t>
            </a:r>
            <a:r>
              <a:rPr lang="tr-TR" dirty="0" err="1" smtClean="0"/>
              <a:t>ihk</a:t>
            </a:r>
            <a:r>
              <a:rPr lang="tr-TR" dirty="0" smtClean="0"/>
              <a:t>» gelecek şekilde </a:t>
            </a:r>
            <a:r>
              <a:rPr lang="tr-TR" dirty="0"/>
              <a:t>açmalı/güncellemelidir</a:t>
            </a:r>
            <a:r>
              <a:rPr lang="tr-TR" dirty="0" smtClean="0"/>
              <a:t>. </a:t>
            </a:r>
            <a:r>
              <a:rPr lang="tr-TR" b="1" dirty="0" err="1" smtClean="0"/>
              <a:t>Örn</a:t>
            </a:r>
            <a:r>
              <a:rPr lang="tr-TR" b="1" dirty="0" smtClean="0"/>
              <a:t>. </a:t>
            </a:r>
            <a:r>
              <a:rPr lang="tr-TR" b="1" dirty="0" err="1" smtClean="0"/>
              <a:t>adnanotukenihk</a:t>
            </a:r>
            <a:r>
              <a:rPr lang="tr-TR" b="1" dirty="0" smtClean="0"/>
              <a:t>, </a:t>
            </a:r>
            <a:r>
              <a:rPr lang="tr-TR" b="1" dirty="0" err="1" smtClean="0"/>
              <a:t>iokihk</a:t>
            </a:r>
            <a:endParaRPr lang="tr-TR" b="1" dirty="0" smtClean="0"/>
          </a:p>
          <a:p>
            <a:endParaRPr lang="tr-TR" dirty="0" smtClean="0"/>
          </a:p>
          <a:p>
            <a:r>
              <a:rPr lang="tr-TR" dirty="0" smtClean="0"/>
              <a:t>İlçe Halk Kütüphaneleri ise </a:t>
            </a:r>
            <a:r>
              <a:rPr lang="tr-TR" dirty="0"/>
              <a:t>kullanıcı adlarını bütün platformlarda aynı olacak şekilde</a:t>
            </a:r>
            <a:r>
              <a:rPr lang="tr-TR" dirty="0" smtClean="0"/>
              <a:t> ilçe ismi ile birlikte </a:t>
            </a:r>
            <a:r>
              <a:rPr lang="tr-TR" dirty="0"/>
              <a:t>sonuna </a:t>
            </a:r>
            <a:r>
              <a:rPr lang="tr-TR" dirty="0" smtClean="0"/>
              <a:t>«</a:t>
            </a:r>
            <a:r>
              <a:rPr lang="tr-TR" dirty="0" err="1" smtClean="0"/>
              <a:t>kutuphane</a:t>
            </a:r>
            <a:r>
              <a:rPr lang="tr-TR" dirty="0" smtClean="0"/>
              <a:t>» gelecek </a:t>
            </a:r>
            <a:r>
              <a:rPr lang="tr-TR" dirty="0"/>
              <a:t>şekilde </a:t>
            </a:r>
            <a:r>
              <a:rPr lang="tr-TR" dirty="0" smtClean="0"/>
              <a:t>açmalı/güncellemelidir. </a:t>
            </a:r>
            <a:r>
              <a:rPr lang="tr-TR" b="1" dirty="0" err="1" smtClean="0"/>
              <a:t>Örn</a:t>
            </a:r>
            <a:r>
              <a:rPr lang="tr-TR" b="1" dirty="0" smtClean="0"/>
              <a:t>. </a:t>
            </a:r>
            <a:r>
              <a:rPr lang="tr-TR" b="1" dirty="0" err="1" smtClean="0"/>
              <a:t>kahtakutuphane</a:t>
            </a:r>
            <a:r>
              <a:rPr lang="tr-TR" b="1" dirty="0" smtClean="0"/>
              <a:t>, </a:t>
            </a:r>
            <a:r>
              <a:rPr lang="tr-TR" b="1" dirty="0" err="1" smtClean="0"/>
              <a:t>sandiklikutuphane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74279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Halk Kütüphanelerine Öneriler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1291130"/>
            <a:ext cx="7931224" cy="4226102"/>
          </a:xfrm>
        </p:spPr>
        <p:txBody>
          <a:bodyPr>
            <a:normAutofit fontScale="92500" lnSpcReduction="20000"/>
          </a:bodyPr>
          <a:lstStyle/>
          <a:p>
            <a:pPr fontAlgn="base">
              <a:lnSpc>
                <a:spcPct val="160000"/>
              </a:lnSpc>
            </a:pPr>
            <a:r>
              <a:rPr lang="tr-TR" dirty="0" smtClean="0"/>
              <a:t>Tam </a:t>
            </a:r>
            <a:r>
              <a:rPr lang="tr-TR" dirty="0"/>
              <a:t>zamanlı olarak işiniz bu olmasa da en azından günde bir </a:t>
            </a:r>
            <a:r>
              <a:rPr lang="tr-TR" dirty="0" smtClean="0"/>
              <a:t>kere soruları, mesajları </a:t>
            </a:r>
            <a:r>
              <a:rPr lang="tr-TR" dirty="0"/>
              <a:t>ve gelen yorumları kontrol etmeye özen gösterin</a:t>
            </a:r>
            <a:r>
              <a:rPr lang="tr-TR" dirty="0" smtClean="0"/>
              <a:t>.</a:t>
            </a:r>
          </a:p>
          <a:p>
            <a:pPr fontAlgn="base">
              <a:lnSpc>
                <a:spcPct val="160000"/>
              </a:lnSpc>
            </a:pPr>
            <a:r>
              <a:rPr lang="tr-TR" dirty="0"/>
              <a:t>Soruları yanıtsız bırakmayın</a:t>
            </a:r>
            <a:r>
              <a:rPr lang="tr-TR" dirty="0" smtClean="0"/>
              <a:t>. </a:t>
            </a:r>
          </a:p>
          <a:p>
            <a:pPr fontAlgn="base">
              <a:lnSpc>
                <a:spcPct val="160000"/>
              </a:lnSpc>
            </a:pPr>
            <a:r>
              <a:rPr lang="tr-TR" dirty="0"/>
              <a:t> Belirli bir paylaşım trafiğiniz olmasına özen </a:t>
            </a:r>
            <a:r>
              <a:rPr lang="tr-TR" dirty="0" smtClean="0"/>
              <a:t>gösterin.</a:t>
            </a:r>
          </a:p>
          <a:p>
            <a:pPr fontAlgn="base">
              <a:lnSpc>
                <a:spcPct val="160000"/>
              </a:lnSpc>
            </a:pPr>
            <a:r>
              <a:rPr lang="tr-TR" dirty="0" smtClean="0"/>
              <a:t>Eğer </a:t>
            </a:r>
            <a:r>
              <a:rPr lang="tr-TR" dirty="0"/>
              <a:t>fazla konu/içerik var ise </a:t>
            </a:r>
            <a:r>
              <a:rPr lang="tr-TR" dirty="0" smtClean="0"/>
              <a:t>bunları zaman </a:t>
            </a:r>
            <a:r>
              <a:rPr lang="tr-TR" dirty="0"/>
              <a:t>aşımına uğramayacak şekilde belirli bir sıraya koyun. </a:t>
            </a:r>
            <a:endParaRPr lang="tr-TR" dirty="0" smtClean="0"/>
          </a:p>
          <a:p>
            <a:pPr fontAlgn="base">
              <a:lnSpc>
                <a:spcPct val="160000"/>
              </a:lnSpc>
            </a:pPr>
            <a:r>
              <a:rPr lang="tr-TR" dirty="0"/>
              <a:t>Fazla ve sık içerik paylaşımı takipçilerinizi kaçırır.</a:t>
            </a:r>
          </a:p>
          <a:p>
            <a:pPr fontAlgn="base">
              <a:lnSpc>
                <a:spcPct val="16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9814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Halk Kütüphanelerine Öneriler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1291130"/>
            <a:ext cx="7931224" cy="4226102"/>
          </a:xfrm>
        </p:spPr>
        <p:txBody>
          <a:bodyPr>
            <a:normAutofit fontScale="92500" lnSpcReduction="10000"/>
          </a:bodyPr>
          <a:lstStyle/>
          <a:p>
            <a:pPr fontAlgn="base">
              <a:lnSpc>
                <a:spcPct val="160000"/>
              </a:lnSpc>
            </a:pPr>
            <a:r>
              <a:rPr lang="tr-TR" dirty="0"/>
              <a:t>Kullandığınız dile ve imla kurallarına özen gösterin. </a:t>
            </a:r>
            <a:r>
              <a:rPr lang="tr-TR" dirty="0" smtClean="0"/>
              <a:t>Bir birimi </a:t>
            </a:r>
            <a:r>
              <a:rPr lang="tr-TR" dirty="0"/>
              <a:t>ve bir kurumu temsil ettiğinizi göz önünde bulundurun. </a:t>
            </a:r>
            <a:endParaRPr lang="tr-TR" dirty="0" smtClean="0"/>
          </a:p>
          <a:p>
            <a:pPr fontAlgn="base">
              <a:lnSpc>
                <a:spcPct val="160000"/>
              </a:lnSpc>
            </a:pPr>
            <a:r>
              <a:rPr lang="tr-TR" dirty="0"/>
              <a:t>Görsel seçiminizde özenli olun. Görselleri deforme etmeden kullanın. Önemli bir eser kullanıyorsanız ya da bir bilgi paylaşacaksanız muhakkak alıntıladığınız yerden bahsedin. </a:t>
            </a:r>
            <a:r>
              <a:rPr lang="tr-TR" dirty="0" err="1"/>
              <a:t>Hashtag</a:t>
            </a:r>
            <a:r>
              <a:rPr lang="tr-TR" dirty="0"/>
              <a:t> (#) ya da </a:t>
            </a:r>
            <a:r>
              <a:rPr lang="tr-TR" dirty="0" err="1"/>
              <a:t>mention</a:t>
            </a:r>
            <a:r>
              <a:rPr lang="tr-TR" dirty="0"/>
              <a:t> (@) kullanarak bilgisinden/görselinden faydalandığınız kişi ya da kurumu etiketleyin. </a:t>
            </a:r>
            <a:endParaRPr lang="tr-TR" dirty="0" smtClean="0"/>
          </a:p>
          <a:p>
            <a:pPr fontAlgn="base">
              <a:lnSpc>
                <a:spcPct val="16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4061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Halk Kütüphanelerine Öneriler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5024" y="1052736"/>
            <a:ext cx="8686800" cy="3578030"/>
          </a:xfrm>
        </p:spPr>
        <p:txBody>
          <a:bodyPr>
            <a:noAutofit/>
          </a:bodyPr>
          <a:lstStyle/>
          <a:p>
            <a:pPr fontAlgn="base"/>
            <a:r>
              <a:rPr lang="tr-TR" dirty="0"/>
              <a:t>Doğru bilgi veremeyeceğiniz bir durum söz konusu ise, mesajın size ulaştığını ve konu ile ilgili </a:t>
            </a:r>
            <a:r>
              <a:rPr lang="tr-TR" dirty="0" smtClean="0"/>
              <a:t>gerekli yönlendirmeyi </a:t>
            </a:r>
            <a:r>
              <a:rPr lang="tr-TR" dirty="0"/>
              <a:t>yapacağınızı ya da doğru bilgi edindikten sonra kendileri ile paylaşacağınızı bildirin. </a:t>
            </a:r>
            <a:endParaRPr lang="tr-TR" dirty="0" smtClean="0"/>
          </a:p>
          <a:p>
            <a:pPr fontAlgn="base"/>
            <a:endParaRPr lang="tr-TR" dirty="0" smtClean="0"/>
          </a:p>
          <a:p>
            <a:pPr fontAlgn="base"/>
            <a:r>
              <a:rPr lang="tr-TR" dirty="0"/>
              <a:t>Kullandığınız hesapların güvenliğinin sizden sorumlu olduğunu unutmayın! </a:t>
            </a:r>
            <a:r>
              <a:rPr lang="tr-TR" dirty="0" smtClean="0"/>
              <a:t>Şifreleri </a:t>
            </a:r>
            <a:r>
              <a:rPr lang="tr-TR" dirty="0"/>
              <a:t>herhangi bir yere yazmayın; tüm güvenlik ayarlarınızı gözden geçirin ve doğrulama seçeneklerini aktive </a:t>
            </a:r>
            <a:r>
              <a:rPr lang="tr-TR" dirty="0" smtClean="0"/>
              <a:t>edin </a:t>
            </a:r>
            <a:r>
              <a:rPr lang="tr-TR" dirty="0"/>
              <a:t>Hesap bilgilerinizi ve erişim yetkilerinizi muhakkak bir çalışma arkadaşınız ile yedekleyin.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9635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25103" y="2332976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</p:grpSp>
      <p:sp>
        <p:nvSpPr>
          <p:cNvPr id="2" name="Dikdörtgen 1"/>
          <p:cNvSpPr/>
          <p:nvPr/>
        </p:nvSpPr>
        <p:spPr>
          <a:xfrm>
            <a:off x="3070679" y="2289321"/>
            <a:ext cx="3182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KAYNAKÇA</a:t>
            </a:r>
            <a:endParaRPr lang="tr-TR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3" y="3735871"/>
            <a:ext cx="896448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chemeClr val="bg1"/>
                </a:solidFill>
              </a:rPr>
              <a:t>Türk Kütüphaneciler Derneği Sosyal Medya Politikaları Çalışma Grubu (2018</a:t>
            </a:r>
            <a:r>
              <a:rPr lang="tr-TR" sz="1600" dirty="0" smtClean="0">
                <a:solidFill>
                  <a:schemeClr val="bg1"/>
                </a:solidFill>
              </a:rPr>
              <a:t>). </a:t>
            </a:r>
            <a:r>
              <a:rPr lang="tr-TR" sz="1600" i="1" dirty="0" smtClean="0">
                <a:solidFill>
                  <a:schemeClr val="bg1"/>
                </a:solidFill>
              </a:rPr>
              <a:t>Kütüphaneler </a:t>
            </a:r>
            <a:r>
              <a:rPr lang="tr-TR" sz="1600" i="1" dirty="0">
                <a:solidFill>
                  <a:schemeClr val="bg1"/>
                </a:solidFill>
              </a:rPr>
              <a:t>İçin Sosyal Medya Politikası</a:t>
            </a:r>
            <a:r>
              <a:rPr lang="tr-TR" sz="1600" dirty="0">
                <a:solidFill>
                  <a:schemeClr val="bg1"/>
                </a:solidFill>
              </a:rPr>
              <a:t>. </a:t>
            </a:r>
            <a:endParaRPr lang="tr-TR" sz="1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schemeClr val="bg1"/>
                </a:solidFill>
              </a:rPr>
              <a:t>UDHB </a:t>
            </a:r>
            <a:r>
              <a:rPr lang="tr-TR" sz="1600" dirty="0">
                <a:solidFill>
                  <a:schemeClr val="bg1"/>
                </a:solidFill>
              </a:rPr>
              <a:t>Haberleşme Genel Müdürlüğü (2018). </a:t>
            </a:r>
            <a:r>
              <a:rPr lang="tr-TR" sz="1600" i="1" dirty="0">
                <a:solidFill>
                  <a:schemeClr val="bg1"/>
                </a:solidFill>
              </a:rPr>
              <a:t>Kamu Kurumlarında Sosyal Medya Kullanım Rehberi</a:t>
            </a:r>
            <a:r>
              <a:rPr lang="tr-TR" sz="1600" dirty="0">
                <a:solidFill>
                  <a:schemeClr val="bg1"/>
                </a:solidFill>
              </a:rPr>
              <a:t>. </a:t>
            </a:r>
            <a:endParaRPr lang="tr-TR" sz="1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chemeClr val="bg1"/>
                </a:solidFill>
              </a:rPr>
              <a:t>Başkent Üniversitesi Kurumsal İletişim Koordinatörlüğü (2018). </a:t>
            </a:r>
            <a:r>
              <a:rPr lang="tr-TR" sz="1600" i="1" dirty="0">
                <a:solidFill>
                  <a:schemeClr val="bg1"/>
                </a:solidFill>
              </a:rPr>
              <a:t>Akademik ve İdari Birimler Kurumsal Sosyal Medya Hesap Yönetim </a:t>
            </a:r>
            <a:r>
              <a:rPr lang="tr-TR" sz="1600" i="1" dirty="0" smtClean="0">
                <a:solidFill>
                  <a:schemeClr val="bg1"/>
                </a:solidFill>
              </a:rPr>
              <a:t>Kılavuzu.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chemeClr val="bg1"/>
                </a:solidFill>
              </a:rPr>
              <a:t>Dijital Medya Uzmanlığı. (2018). </a:t>
            </a:r>
            <a:r>
              <a:rPr lang="tr-TR" sz="1600" i="1" dirty="0">
                <a:solidFill>
                  <a:schemeClr val="bg1"/>
                </a:solidFill>
              </a:rPr>
              <a:t>Dijital içerik takvimi nasıl hazırlanmalı? | Dijital Medya Uzmanlığı</a:t>
            </a:r>
            <a:r>
              <a:rPr lang="tr-TR" sz="1600" dirty="0">
                <a:solidFill>
                  <a:schemeClr val="bg1"/>
                </a:solidFill>
              </a:rPr>
              <a:t>. </a:t>
            </a:r>
            <a:r>
              <a:rPr lang="tr-TR" sz="1600" dirty="0" smtClean="0">
                <a:solidFill>
                  <a:schemeClr val="bg1"/>
                </a:solidFill>
              </a:rPr>
              <a:t>http</a:t>
            </a:r>
            <a:r>
              <a:rPr lang="tr-TR" sz="1600" dirty="0">
                <a:solidFill>
                  <a:schemeClr val="bg1"/>
                </a:solidFill>
              </a:rPr>
              <a:t>://dijitalmedyauzmanligi.com/sosyal-medya/dijital-icerik-takvimi-hazirlama/ </a:t>
            </a:r>
            <a:r>
              <a:rPr lang="tr-TR" sz="1600" dirty="0" smtClean="0">
                <a:solidFill>
                  <a:schemeClr val="bg1"/>
                </a:solidFill>
              </a:rPr>
              <a:t>adresinden 4 Ekim 2018 </a:t>
            </a:r>
            <a:r>
              <a:rPr lang="tr-TR" sz="1600" dirty="0">
                <a:solidFill>
                  <a:schemeClr val="bg1"/>
                </a:solidFill>
              </a:rPr>
              <a:t>tarihinde erişildi</a:t>
            </a:r>
            <a:r>
              <a:rPr lang="tr-TR" sz="1600" dirty="0" smtClean="0">
                <a:solidFill>
                  <a:schemeClr val="bg1"/>
                </a:solidFill>
              </a:rPr>
              <a:t>.</a:t>
            </a:r>
            <a:endParaRPr lang="tr-TR" sz="1600" i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1582490" y="1733366"/>
            <a:ext cx="58588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tr-TR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www.ismailkaraca.com.tr</a:t>
            </a:r>
            <a:endParaRPr lang="en-US" sz="2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1617496" y="903575"/>
            <a:ext cx="585880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tr-TR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İsmail KARACA</a:t>
            </a:r>
          </a:p>
          <a:p>
            <a:pPr algn="ctr"/>
            <a:r>
              <a:rPr lang="tr-TR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Kütüphaneci</a:t>
            </a:r>
            <a:endParaRPr lang="en-US" sz="2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0" name="Dikdörtgen 29"/>
          <p:cNvSpPr/>
          <p:nvPr/>
        </p:nvSpPr>
        <p:spPr>
          <a:xfrm>
            <a:off x="2524003" y="-78586"/>
            <a:ext cx="40457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TEŞEKKÜRLER</a:t>
            </a:r>
            <a:endParaRPr lang="tr-TR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75 L 0.00608 -0.54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-2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19" grpId="0"/>
      <p:bldP spid="20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Medya Kavramı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57400" y="1473998"/>
            <a:ext cx="6710784" cy="2099018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Kullanıcıların fikir, deneyim ve </a:t>
            </a:r>
            <a:r>
              <a:rPr lang="tr-TR" dirty="0"/>
              <a:t>ortak </a:t>
            </a:r>
            <a:r>
              <a:rPr lang="tr-TR" dirty="0" smtClean="0"/>
              <a:t>      ilgileri </a:t>
            </a:r>
            <a:r>
              <a:rPr lang="tr-TR" dirty="0"/>
              <a:t>üzerine </a:t>
            </a:r>
            <a:r>
              <a:rPr lang="tr-TR" dirty="0" smtClean="0"/>
              <a:t>kurulu; doğal</a:t>
            </a:r>
            <a:r>
              <a:rPr lang="tr-TR" dirty="0"/>
              <a:t>,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samimi </a:t>
            </a:r>
            <a:r>
              <a:rPr lang="tr-TR" dirty="0"/>
              <a:t>konuşma ortamı sağlayan </a:t>
            </a:r>
            <a:r>
              <a:rPr lang="tr-TR" dirty="0" smtClean="0"/>
              <a:t>çevrim içi platformlardır</a:t>
            </a:r>
            <a:r>
              <a:rPr lang="tr-TR" dirty="0"/>
              <a:t>. </a:t>
            </a:r>
          </a:p>
        </p:txBody>
      </p:sp>
      <p:sp>
        <p:nvSpPr>
          <p:cNvPr id="7" name="Yatay Kaydırma 6"/>
          <p:cNvSpPr/>
          <p:nvPr/>
        </p:nvSpPr>
        <p:spPr>
          <a:xfrm>
            <a:off x="899592" y="3356992"/>
            <a:ext cx="8071916" cy="2559512"/>
          </a:xfrm>
          <a:prstGeom prst="horizontalScrol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1835696" y="3790466"/>
            <a:ext cx="6710784" cy="427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410668" y="3933056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Sosyal medyanın temelinde paylaşım ve iletişim yatar. </a:t>
            </a:r>
          </a:p>
        </p:txBody>
      </p:sp>
    </p:spTree>
    <p:extLst>
      <p:ext uri="{BB962C8B-B14F-4D97-AF65-F5344CB8AC3E}">
        <p14:creationId xmlns:p14="http://schemas.microsoft.com/office/powerpoint/2010/main" val="367378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08" y="3933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Geleneksel Medya ve Sosyal Medya Karşılaştırması</a:t>
            </a:r>
            <a:br>
              <a:rPr lang="tr-TR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en-US" dirty="0"/>
          </a:p>
        </p:txBody>
      </p:sp>
      <p:pic>
        <p:nvPicPr>
          <p:cNvPr id="6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030"/>
          <a:stretch/>
        </p:blipFill>
        <p:spPr>
          <a:xfrm>
            <a:off x="0" y="1556793"/>
            <a:ext cx="9144817" cy="1800200"/>
          </a:xfrm>
        </p:spPr>
      </p:pic>
      <p:pic>
        <p:nvPicPr>
          <p:cNvPr id="9" name="İçerik Yer Tutucusu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96" b="23410"/>
          <a:stretch/>
        </p:blipFill>
        <p:spPr>
          <a:xfrm>
            <a:off x="4564" y="3278114"/>
            <a:ext cx="9144817" cy="360040"/>
          </a:xfrm>
          <a:prstGeom prst="rect">
            <a:avLst/>
          </a:prstGeom>
        </p:spPr>
      </p:pic>
      <p:pic>
        <p:nvPicPr>
          <p:cNvPr id="10" name="İçerik Yer Tutucusu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34" b="32272"/>
          <a:stretch/>
        </p:blipFill>
        <p:spPr>
          <a:xfrm>
            <a:off x="-817" y="3638154"/>
            <a:ext cx="9144817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Medyanın Avantajları </a:t>
            </a:r>
            <a:endParaRPr lang="en-US" dirty="0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Etkileşim</a:t>
            </a:r>
          </a:p>
          <a:p>
            <a:r>
              <a:rPr lang="tr-TR" dirty="0" smtClean="0"/>
              <a:t>Zamansızlık</a:t>
            </a:r>
          </a:p>
          <a:p>
            <a:r>
              <a:rPr lang="tr-TR" dirty="0" smtClean="0"/>
              <a:t>Bireysel veya kitlesel iletişimde kullanılabilme </a:t>
            </a:r>
          </a:p>
          <a:p>
            <a:endParaRPr lang="tr-TR" dirty="0" smtClean="0"/>
          </a:p>
        </p:txBody>
      </p:sp>
      <p:sp>
        <p:nvSpPr>
          <p:cNvPr id="10" name="Sağa Bükülü Ok 9"/>
          <p:cNvSpPr/>
          <p:nvPr/>
        </p:nvSpPr>
        <p:spPr>
          <a:xfrm>
            <a:off x="149628" y="2493818"/>
            <a:ext cx="688572" cy="1729047"/>
          </a:xfrm>
          <a:prstGeom prst="curvedRightArrow">
            <a:avLst/>
          </a:prstGeom>
          <a:solidFill>
            <a:srgbClr val="EB030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838200" y="3358341"/>
            <a:ext cx="7929984" cy="2590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dirty="0" smtClean="0"/>
              <a:t>Bilgi teknolojilerinin hızla geliştiği günümüzde sosyal medya geleneksel medyaya göre etkileşim, zaman ve kitlesel erişim konusunda çok daha fazla avantaj sunabilmektedir.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60"/>
                            </p:stCondLst>
                            <p:childTnLst>
                              <p:par>
                                <p:cTn id="21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"/>
                            </p:stCondLst>
                            <p:childTnLst>
                              <p:par>
                                <p:cTn id="28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60"/>
                            </p:stCondLst>
                            <p:childTnLst>
                              <p:par>
                                <p:cTn id="35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9" grpId="1" build="p"/>
      <p:bldP spid="9" grpId="2" build="p"/>
      <p:bldP spid="9" grpId="3" build="p"/>
      <p:bldP spid="10" grpId="0" animBg="1"/>
      <p:bldP spid="11" grpId="0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Halk Kütüphaneleri Sosyal Medyayı Neden Kullanıyor?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7931224" cy="3798583"/>
          </a:xfrm>
        </p:spPr>
        <p:txBody>
          <a:bodyPr/>
          <a:lstStyle/>
          <a:p>
            <a:r>
              <a:rPr lang="tr-TR" dirty="0"/>
              <a:t>Kütüphane hizmetlerini etkin ve hızlı bir şekilde pazarlamak</a:t>
            </a:r>
            <a:r>
              <a:rPr lang="tr-TR" dirty="0" smtClean="0"/>
              <a:t>,</a:t>
            </a:r>
          </a:p>
          <a:p>
            <a:r>
              <a:rPr lang="tr-TR" dirty="0" smtClean="0"/>
              <a:t>Bilgiye </a:t>
            </a:r>
            <a:r>
              <a:rPr lang="tr-TR" dirty="0"/>
              <a:t>erişimde zaman ve mekan engelini ortadan </a:t>
            </a:r>
            <a:r>
              <a:rPr lang="tr-TR" dirty="0" smtClean="0"/>
              <a:t>kaldırmak,</a:t>
            </a:r>
          </a:p>
          <a:p>
            <a:r>
              <a:rPr lang="tr-TR" smtClean="0"/>
              <a:t>Yaratıcı </a:t>
            </a:r>
            <a:r>
              <a:rPr lang="tr-TR" dirty="0"/>
              <a:t>fikirlerle kütüphane ve kütüphane materyallerine dikkat çekerek </a:t>
            </a:r>
            <a:r>
              <a:rPr lang="tr-TR"/>
              <a:t>son </a:t>
            </a:r>
            <a:r>
              <a:rPr lang="tr-TR" smtClean="0"/>
              <a:t>kullanıcıya </a:t>
            </a:r>
            <a:r>
              <a:rPr lang="tr-TR" dirty="0" smtClean="0"/>
              <a:t>ulaşmak.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968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Kütüphanelerin Etkin Olarak Kullandığı Sosyal Medya Mecraları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8229600" cy="37985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dirty="0" err="1"/>
              <a:t>Twitter</a:t>
            </a: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dirty="0"/>
              <a:t>Facebook</a:t>
            </a:r>
          </a:p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dirty="0" err="1"/>
              <a:t>Instagram</a:t>
            </a: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dirty="0" err="1"/>
              <a:t>WordPress</a:t>
            </a: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dirty="0" err="1" smtClean="0"/>
              <a:t>LinkedIn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dirty="0" err="1" smtClean="0"/>
              <a:t>YouTube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46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347048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Kütüphanelerin Sosyal Medya Paylaşımlarında Uyması Gereken Evrensel İlkeler</a:t>
            </a:r>
            <a:endParaRPr lang="tr-TR" dirty="0"/>
          </a:p>
        </p:txBody>
      </p:sp>
      <p:sp>
        <p:nvSpPr>
          <p:cNvPr id="7" name="İçerik Yer Tutucusu 3"/>
          <p:cNvSpPr>
            <a:spLocks noGrp="1"/>
          </p:cNvSpPr>
          <p:nvPr>
            <p:ph idx="1"/>
          </p:nvPr>
        </p:nvSpPr>
        <p:spPr>
          <a:xfrm>
            <a:off x="1547664" y="2276872"/>
            <a:ext cx="5472608" cy="430753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Şeffaflık</a:t>
            </a:r>
          </a:p>
          <a:p>
            <a:pPr marL="0" indent="0" algn="ctr">
              <a:buNone/>
            </a:pPr>
            <a:r>
              <a:rPr lang="tr-TR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Gizlilik</a:t>
            </a:r>
          </a:p>
          <a:p>
            <a:pPr marL="0" indent="0" algn="ctr">
              <a:buNone/>
            </a:pPr>
            <a:r>
              <a:rPr lang="tr-TR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Saygı</a:t>
            </a:r>
          </a:p>
          <a:p>
            <a:pPr marL="0" indent="0" algn="ctr">
              <a:buNone/>
            </a:pPr>
            <a:r>
              <a:rPr lang="tr-TR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Sorumluluk</a:t>
            </a:r>
            <a:endParaRPr lang="tr-TR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56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843808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Kütüphanelerin Sosyal Medya </a:t>
            </a:r>
            <a:r>
              <a:rPr lang="tr-TR" dirty="0" smtClean="0"/>
              <a:t>Politikasında Kurumsal İlkeler</a:t>
            </a:r>
            <a:endParaRPr lang="tr-TR" dirty="0"/>
          </a:p>
        </p:txBody>
      </p:sp>
      <p:sp>
        <p:nvSpPr>
          <p:cNvPr id="5" name="İçerik Yer Tutucusu 3"/>
          <p:cNvSpPr>
            <a:spLocks noGrp="1"/>
          </p:cNvSpPr>
          <p:nvPr>
            <p:ph sz="half" idx="4294967295"/>
          </p:nvPr>
        </p:nvSpPr>
        <p:spPr>
          <a:xfrm>
            <a:off x="649164" y="2186215"/>
            <a:ext cx="4040188" cy="379858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tr-TR" dirty="0" smtClean="0"/>
              <a:t>Sosyal medyayı </a:t>
            </a:r>
            <a:r>
              <a:rPr lang="tr-TR" dirty="0"/>
              <a:t>aktif biçimde </a:t>
            </a:r>
            <a:r>
              <a:rPr lang="tr-TR" dirty="0" smtClean="0"/>
              <a:t>kullanılmalıdır. </a:t>
            </a:r>
          </a:p>
          <a:p>
            <a:r>
              <a:rPr lang="tr-TR" dirty="0" smtClean="0"/>
              <a:t>Belirli hesaplar takip edilmelidir.</a:t>
            </a:r>
          </a:p>
          <a:p>
            <a:r>
              <a:rPr lang="tr-TR" dirty="0" smtClean="0"/>
              <a:t>Kütüphane yönetimine bağlı olmalıdır.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294967295"/>
          </p:nvPr>
        </p:nvSpPr>
        <p:spPr>
          <a:xfrm>
            <a:off x="4689352" y="2186215"/>
            <a:ext cx="4467100" cy="379858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Sorumlu personel bulunmalıdır.</a:t>
            </a:r>
          </a:p>
          <a:p>
            <a:r>
              <a:rPr lang="tr-TR" dirty="0" smtClean="0"/>
              <a:t>Üçüncü </a:t>
            </a:r>
            <a:r>
              <a:rPr lang="tr-TR" dirty="0"/>
              <a:t>kişiler tarafından yapılan paylaşımlarda sorumluluk kabul </a:t>
            </a:r>
            <a:r>
              <a:rPr lang="tr-TR" dirty="0" smtClean="0"/>
              <a:t>edilmemelidir.</a:t>
            </a:r>
          </a:p>
          <a:p>
            <a:r>
              <a:rPr lang="tr-TR" dirty="0" smtClean="0"/>
              <a:t>İçeriklere gelecek </a:t>
            </a:r>
            <a:r>
              <a:rPr lang="tr-TR" dirty="0"/>
              <a:t>yorumlarda </a:t>
            </a:r>
            <a:r>
              <a:rPr lang="tr-TR" dirty="0" smtClean="0"/>
              <a:t>istenmeyen </a:t>
            </a:r>
            <a:r>
              <a:rPr lang="tr-TR" dirty="0"/>
              <a:t>içerikli </a:t>
            </a:r>
            <a:r>
              <a:rPr lang="tr-TR" dirty="0" smtClean="0"/>
              <a:t>gönderiler kaldırılmalıdır.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1043608" y="1581044"/>
            <a:ext cx="3044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chemeClr val="bg1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Kütüphanelerimiz</a:t>
            </a:r>
            <a:r>
              <a:rPr lang="tr-TR" sz="2800" dirty="0" smtClean="0">
                <a:solidFill>
                  <a:schemeClr val="bg1"/>
                </a:solidFill>
              </a:rPr>
              <a:t>,</a:t>
            </a:r>
            <a:endParaRPr lang="tr-T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60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10-mark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</TotalTime>
  <Words>1526</Words>
  <Application>Microsoft Office PowerPoint</Application>
  <PresentationFormat>Ekran Gösterisi (4:3)</PresentationFormat>
  <Paragraphs>216</Paragraphs>
  <Slides>26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2" baseType="lpstr">
      <vt:lpstr>Arial</vt:lpstr>
      <vt:lpstr>Calibri</vt:lpstr>
      <vt:lpstr>Microsoft Himalaya</vt:lpstr>
      <vt:lpstr>Microsoft New Tai Lue</vt:lpstr>
      <vt:lpstr>Open Sans</vt:lpstr>
      <vt:lpstr>20010-marketing</vt:lpstr>
      <vt:lpstr>Halk Kütüphaneleri ve Sosyal Medya Kullanımı</vt:lpstr>
      <vt:lpstr>Sunum Planı</vt:lpstr>
      <vt:lpstr>Sosyal Medya Kavramı </vt:lpstr>
      <vt:lpstr>Geleneksel Medya ve Sosyal Medya Karşılaştırması </vt:lpstr>
      <vt:lpstr>Sosyal Medyanın Avantajları </vt:lpstr>
      <vt:lpstr>Halk Kütüphaneleri Sosyal Medyayı Neden Kullanıyor?</vt:lpstr>
      <vt:lpstr>Kütüphanelerin Etkin Olarak Kullandığı Sosyal Medya Mecraları</vt:lpstr>
      <vt:lpstr>Kütüphanelerin Sosyal Medya Paylaşımlarında Uyması Gereken Evrensel İlkeler</vt:lpstr>
      <vt:lpstr>Kütüphanelerin Sosyal Medya Politikasında Kurumsal İlkeler</vt:lpstr>
      <vt:lpstr>Kütüphanelerin Sosyal Medya Paylaşımlarında Dikkat Edilmesi Gerekenler</vt:lpstr>
      <vt:lpstr>Kütüphanelerin Sosyal Medya Paylaşımlarında Uyulması Gereken Hukuki İlkeler</vt:lpstr>
      <vt:lpstr>Etkili Sosyal Medya İçerik Takvimi Nasıl Hazırlanır?  </vt:lpstr>
      <vt:lpstr>Kütüphanelerin Sosyal Medya Hesaplarında Paylaşabileceği İçerikler</vt:lpstr>
      <vt:lpstr>İçerik Planı Hazırlamak İçin İpuçları </vt:lpstr>
      <vt:lpstr>  Örnek Sosyal Medya İçerik Takvimi  </vt:lpstr>
      <vt:lpstr>Güncel Haber</vt:lpstr>
      <vt:lpstr>Mizah </vt:lpstr>
      <vt:lpstr>Etkileşim</vt:lpstr>
      <vt:lpstr>Geri vermek</vt:lpstr>
      <vt:lpstr>Hayatın İçinden</vt:lpstr>
      <vt:lpstr>Eğitim</vt:lpstr>
      <vt:lpstr>Halk Kütüphanelerine Öneriler</vt:lpstr>
      <vt:lpstr>Halk Kütüphanelerine Öneriler</vt:lpstr>
      <vt:lpstr>Halk Kütüphanelerine Öneriler</vt:lpstr>
      <vt:lpstr>Halk Kütüphanelerine Öneriler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 Kütüphaneleri ve Sosyal Medya Kullanımı</dc:title>
  <dc:creator>ismail</dc:creator>
  <cp:lastModifiedBy>Ismail Karaca</cp:lastModifiedBy>
  <cp:revision>101</cp:revision>
  <dcterms:created xsi:type="dcterms:W3CDTF">2018-10-04T15:30:37Z</dcterms:created>
  <dcterms:modified xsi:type="dcterms:W3CDTF">2018-10-18T13:42:58Z</dcterms:modified>
</cp:coreProperties>
</file>